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66" r:id="rId4"/>
    <p:sldId id="267" r:id="rId5"/>
    <p:sldId id="257" r:id="rId6"/>
    <p:sldId id="258" r:id="rId7"/>
    <p:sldId id="259" r:id="rId8"/>
    <p:sldId id="268" r:id="rId9"/>
    <p:sldId id="269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0"/>
    <p:restoredTop sz="95603"/>
  </p:normalViewPr>
  <p:slideViewPr>
    <p:cSldViewPr snapToGrid="0">
      <p:cViewPr>
        <p:scale>
          <a:sx n="64" d="100"/>
          <a:sy n="64" d="100"/>
        </p:scale>
        <p:origin x="1344" y="968"/>
      </p:cViewPr>
      <p:guideLst/>
    </p:cSldViewPr>
  </p:slideViewPr>
  <p:outlineViewPr>
    <p:cViewPr>
      <p:scale>
        <a:sx n="33" d="100"/>
        <a:sy n="33" d="100"/>
      </p:scale>
      <p:origin x="0" y="-3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0DE22-8EB4-A842-81DB-4420B7344D07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3139F-56CF-E940-954B-77D17CA4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account for the fact that there are more questions on Unhealthy compared to Healthy?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4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Secondary analyses of using subscales of escapism [pos &amp; neg]; interaction with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pos+neg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but with just AIMS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7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38A2-ED1B-64F8-86BD-4EA1F6766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F4AD-75F3-D006-E668-D42BAC85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913A-C3E2-3C60-1609-B3B01DE5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440C0-A909-87CD-52F8-7A1321CA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0B99D-AA41-1CB4-580A-4DBC5460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F735-8307-2AFB-CBF0-264FCC0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435B3-4637-A410-9FD4-3B1A7333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EE3D-CD46-F799-E146-4F4CBAF7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B7FF2-B7DB-7AB3-8788-9DA3600A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DB814-B23C-46BC-AE5F-01C6A1F6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67F88-3032-1B00-E3B0-41E69BB5C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4337F-6D74-7C60-747F-0EE02043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62D37-9097-C9CB-A8CA-3027BDD3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EA831-2938-A837-9D56-C5255F99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6B07-021C-BF48-B4F8-E5E27D67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BB3F-2348-D2B8-9089-79313856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FDD4E-7E77-CA92-E2D6-EC3DFF7CD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82B2B-D07A-1BF3-8C8D-953487A0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494D5-CE19-2DE9-85FF-CC3CFAA2F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0FBCE-E07E-1DF5-068C-59617FCC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0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7B1B-8B60-1213-C7D1-2A94FE7A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DD00F-CCE4-4801-0BB6-2D798DD6F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7F69A-F764-F571-CDFB-63ACBEFA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69676-0F8A-3834-C568-250A9BD1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B539-B7FD-AA98-8B7C-8554B468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3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3D28-8BD5-429B-CC14-C27C4643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13CD-21F2-0961-C829-2734EC3EE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C625F-5049-E733-911C-A0E56B998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2755E-6097-733F-EB9A-4E3A545C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50633-C027-8DF2-0AB4-64D4EAE7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2960E-37B2-C684-38AB-59629BF1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7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E550-DF15-1691-E1CD-01DB8B7C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EE5C-F13C-6844-AE00-C238A3E6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C90A6-C042-CA29-7F2F-F531F517C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29982-3034-299A-261E-67DCF22A4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0F244-E2B0-E03E-C568-AA0A30BD3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5BA70-3BA8-01B1-0DA9-AC6FF20B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84B2D-327D-8D7F-824F-6745D18A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1BAA1-6753-9398-A9DD-09CD4F3E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2A90-54F4-C7D7-28A6-7C30DA0A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23F78-9CFD-E488-47A8-093202A2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6BA8B-0ADA-CDA2-9F32-F0AEBF1B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E0CBC-646A-CB47-3A54-0D50A227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9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1D8EB-062C-2538-81E2-67FF52A3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38DCA-90B5-CD8B-06CA-3A1C5787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8225-CDF7-CC81-0DE5-2FFEE7DE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5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764B-B0E4-C759-53E0-396834E1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13AD-7247-C66B-CC52-20007016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60B89-2B10-7694-10FA-32A14A82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8405E-C6DC-9D40-229D-4388617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929A-C8F7-D015-B614-9065A457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821C2-F6F7-B25D-C80D-76C1031E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878D-7DCB-5EE8-1E35-98CEDBA4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C8217-F74F-23AF-EC5A-B100A6F6A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91A9A-772D-1DB2-44B8-F1644EB14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B8BF-CF82-3B2C-2CD6-2EE58E2C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5605-4304-E405-0876-CC87698F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C2253-6CCE-5DF8-6924-A6052456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41E0D-6FEB-4289-4EF8-35380154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1248C-6DD6-4E55-33DE-1FED04D09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8CE68-2A4D-831A-0441-D664EB716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D3AA0-5CD8-A64D-B5E6-377EEDA896B2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32E6-B5D8-7DBC-EAD2-7291624E1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4D65-8D50-F2D2-19ED-BF24C84C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0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D7E0-3745-C268-1621-DFA746E11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AIMS Paper Figures</a:t>
            </a:r>
          </a:p>
        </p:txBody>
      </p:sp>
    </p:spTree>
    <p:extLst>
      <p:ext uri="{BB962C8B-B14F-4D97-AF65-F5344CB8AC3E}">
        <p14:creationId xmlns:p14="http://schemas.microsoft.com/office/powerpoint/2010/main" val="252160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7E66-9999-1D14-D0E7-3A0F3950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0"/>
            <a:ext cx="11049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into music best explains music usage for escapism scores above and beyond other music reward sensitivity measures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6CF1D-1B20-829C-75A0-0E4AE579B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718" y="1325563"/>
            <a:ext cx="4041420" cy="2828994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31AA0BD-0DA5-9BD7-F289-2EEA41982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63" y="3854076"/>
            <a:ext cx="4041420" cy="2828994"/>
          </a:xfrm>
          <a:prstGeom prst="rect">
            <a:avLst/>
          </a:prstGeom>
        </p:spPr>
      </p:pic>
      <p:pic>
        <p:nvPicPr>
          <p:cNvPr id="7" name="Picture 6" descr="A graph with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93E9E731-92D9-1A9B-AB87-8A7E0AF2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18" y="3854076"/>
            <a:ext cx="4041421" cy="28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C297-C22E-60CC-8F6A-9C0AB8157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mediates the relationship between CHAOS and resilience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8EBE1-D671-B28C-6D61-6737521F1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5" b="58712"/>
          <a:stretch/>
        </p:blipFill>
        <p:spPr>
          <a:xfrm>
            <a:off x="3564075" y="2273000"/>
            <a:ext cx="5063850" cy="42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0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B05-007E-DBB2-DFA3-57CF9C27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0"/>
            <a:ext cx="10515600" cy="1325563"/>
          </a:xfrm>
        </p:spPr>
        <p:txBody>
          <a:bodyPr/>
          <a:lstStyle/>
          <a:p>
            <a:r>
              <a:rPr lang="en-US" dirty="0"/>
              <a:t>Results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D2FA-8EFC-A499-672E-2EE15688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8062"/>
            <a:ext cx="10515600" cy="4791075"/>
          </a:xfrm>
        </p:spPr>
        <p:txBody>
          <a:bodyPr>
            <a:noAutofit/>
          </a:bodyPr>
          <a:lstStyle/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More ELA → lower resilience + higher trait anxiety </a:t>
            </a: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eBMRQ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+ ELA: four block figure (AIMS + threat/CHAOS for both studies)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HUMS ~ absorption [both studies; AIMS more related to positive music usage] (what is AIMS? This and next result)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Escapism ~ BMRQ + AIMS subscales (only sig. ‘Predictor’ is AIMS; use full score.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interaction with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pos+neg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but with just AIMS</a:t>
            </a:r>
          </a:p>
          <a:p>
            <a:pPr lvl="1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Secondary analyses of using subscales of escapism [pos &amp; neg]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Absorption → resilience [both studies]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Mediation model (CHAOS - AIMS - resilience) / (</a:t>
            </a:r>
            <a:r>
              <a:rPr lang="en-US" sz="2200" dirty="0">
                <a:solidFill>
                  <a:srgbClr val="000000"/>
                </a:solidFill>
                <a:highlight>
                  <a:srgbClr val="FFFF00"/>
                </a:highlight>
              </a:rPr>
              <a:t>check 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STAI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N.s. for just childhood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Significant for adolescence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CHAOS mediation remained sig w/ age as a covariate (cite music reward decreasing of age/retrospective reporting could be confound)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- could weave in temporally specific measures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-consider </a:t>
            </a:r>
            <a:r>
              <a:rPr lang="en-US" sz="2200" dirty="0" err="1">
                <a:solidFill>
                  <a:srgbClr val="000000"/>
                </a:solidFill>
              </a:rPr>
              <a:t>goldMSI</a:t>
            </a:r>
            <a:r>
              <a:rPr lang="en-US" sz="2200" dirty="0">
                <a:solidFill>
                  <a:srgbClr val="000000"/>
                </a:solidFill>
              </a:rPr>
              <a:t> measures for specificity of AIMS effects (correlations w/ AIMS – explore w/ ELA/STAI/resilience)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-was age related to any outcomes of interest outside of mediation model? (correlations w/ AIMS, </a:t>
            </a:r>
            <a:r>
              <a:rPr lang="en-US" sz="2200" dirty="0" err="1">
                <a:solidFill>
                  <a:srgbClr val="000000"/>
                </a:solidFill>
              </a:rPr>
              <a:t>eBMRQ</a:t>
            </a:r>
            <a:r>
              <a:rPr lang="en-US" sz="2200" dirty="0">
                <a:solidFill>
                  <a:srgbClr val="000000"/>
                </a:solidFill>
              </a:rPr>
              <a:t>[abs], STAI, resilience, escapism, HUMS)</a:t>
            </a:r>
          </a:p>
        </p:txBody>
      </p:sp>
    </p:spTree>
    <p:extLst>
      <p:ext uri="{BB962C8B-B14F-4D97-AF65-F5344CB8AC3E}">
        <p14:creationId xmlns:p14="http://schemas.microsoft.com/office/powerpoint/2010/main" val="307142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8911-70F8-9B00-7555-BB144162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 &amp; Mental Health Outcomes Table</a:t>
            </a:r>
          </a:p>
        </p:txBody>
      </p:sp>
      <p:pic>
        <p:nvPicPr>
          <p:cNvPr id="5" name="Picture 4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5D4C5A96-72E1-9B1D-7F2B-A95B701D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43" y="1419678"/>
            <a:ext cx="7772400" cy="463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6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80234DF-18DC-1AC0-5C6F-95EF6924A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94" y="-333435"/>
            <a:ext cx="10515600" cy="1325563"/>
          </a:xfrm>
        </p:spPr>
        <p:txBody>
          <a:bodyPr/>
          <a:lstStyle/>
          <a:p>
            <a:r>
              <a:rPr lang="en-US" dirty="0"/>
              <a:t>ELA &amp; Absorption Correlations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D9DE74-0682-8351-016D-F4C9D69173BE}"/>
              </a:ext>
            </a:extLst>
          </p:cNvPr>
          <p:cNvGrpSpPr/>
          <p:nvPr/>
        </p:nvGrpSpPr>
        <p:grpSpPr>
          <a:xfrm>
            <a:off x="517994" y="1216959"/>
            <a:ext cx="6558147" cy="2709582"/>
            <a:chOff x="838200" y="2420471"/>
            <a:chExt cx="6558147" cy="2709582"/>
          </a:xfrm>
        </p:grpSpPr>
        <p:pic>
          <p:nvPicPr>
            <p:cNvPr id="7" name="Picture 6" descr="A graph with a line and a blue line&#10;&#10;Description automatically generated">
              <a:extLst>
                <a:ext uri="{FF2B5EF4-FFF2-40B4-BE49-F238E27FC236}">
                  <a16:creationId xmlns:a16="http://schemas.microsoft.com/office/drawing/2014/main" id="{C55324F2-A595-6E77-4724-2D54CC1C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420471"/>
              <a:ext cx="2709582" cy="27095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14458E-EE1F-3EF9-B81F-DAB5414C54B2}"/>
                </a:ext>
              </a:extLst>
            </p:cNvPr>
            <p:cNvSpPr txBox="1"/>
            <p:nvPr/>
          </p:nvSpPr>
          <p:spPr>
            <a:xfrm>
              <a:off x="2609408" y="453589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EDB44F-57C6-00A7-BF25-E8A64F260451}"/>
              </a:ext>
            </a:extLst>
          </p:cNvPr>
          <p:cNvGrpSpPr/>
          <p:nvPr/>
        </p:nvGrpSpPr>
        <p:grpSpPr>
          <a:xfrm>
            <a:off x="3855953" y="1216959"/>
            <a:ext cx="7818053" cy="2709582"/>
            <a:chOff x="5151206" y="1727947"/>
            <a:chExt cx="7818053" cy="2709582"/>
          </a:xfrm>
        </p:grpSpPr>
        <p:pic>
          <p:nvPicPr>
            <p:cNvPr id="14" name="Picture 13" descr="A graph with a blue line&#10;&#10;Description automatically generated">
              <a:extLst>
                <a:ext uri="{FF2B5EF4-FFF2-40B4-BE49-F238E27FC236}">
                  <a16:creationId xmlns:a16="http://schemas.microsoft.com/office/drawing/2014/main" id="{D8894368-7A78-1DC0-7D5E-48658252D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206" y="1727947"/>
              <a:ext cx="2709582" cy="27095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DA45C-D49A-9E1C-CFA8-0431EE352937}"/>
                </a:ext>
              </a:extLst>
            </p:cNvPr>
            <p:cNvSpPr txBox="1"/>
            <p:nvPr/>
          </p:nvSpPr>
          <p:spPr>
            <a:xfrm>
              <a:off x="6873259" y="382084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0.17**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6428E3-0EA7-75B7-2EDD-3DBEADC55CCE}"/>
              </a:ext>
            </a:extLst>
          </p:cNvPr>
          <p:cNvGrpSpPr/>
          <p:nvPr/>
        </p:nvGrpSpPr>
        <p:grpSpPr>
          <a:xfrm>
            <a:off x="517994" y="4148418"/>
            <a:ext cx="6558147" cy="2709582"/>
            <a:chOff x="517994" y="4148418"/>
            <a:chExt cx="6558147" cy="2709582"/>
          </a:xfrm>
        </p:grpSpPr>
        <p:pic>
          <p:nvPicPr>
            <p:cNvPr id="20" name="Picture 19" descr="A graph with black dots&#10;&#10;Description automatically generated">
              <a:extLst>
                <a:ext uri="{FF2B5EF4-FFF2-40B4-BE49-F238E27FC236}">
                  <a16:creationId xmlns:a16="http://schemas.microsoft.com/office/drawing/2014/main" id="{F0EB2BAE-60D8-0331-48BE-2432D4378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994" y="4148418"/>
              <a:ext cx="2709582" cy="270958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505707-200F-FACD-63C2-BE4F891FD7F2}"/>
                </a:ext>
              </a:extLst>
            </p:cNvPr>
            <p:cNvSpPr txBox="1"/>
            <p:nvPr/>
          </p:nvSpPr>
          <p:spPr>
            <a:xfrm>
              <a:off x="2289202" y="6244272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072196-6FBE-C5AE-7034-5A2865AF37C0}"/>
              </a:ext>
            </a:extLst>
          </p:cNvPr>
          <p:cNvGrpSpPr/>
          <p:nvPr/>
        </p:nvGrpSpPr>
        <p:grpSpPr>
          <a:xfrm>
            <a:off x="3855953" y="4238737"/>
            <a:ext cx="6508992" cy="2528943"/>
            <a:chOff x="3855953" y="4238737"/>
            <a:chExt cx="6508992" cy="2528943"/>
          </a:xfrm>
        </p:grpSpPr>
        <p:pic>
          <p:nvPicPr>
            <p:cNvPr id="26" name="Picture 25" descr="A graph with black dots and blue line&#10;&#10;Description automatically generated">
              <a:extLst>
                <a:ext uri="{FF2B5EF4-FFF2-40B4-BE49-F238E27FC236}">
                  <a16:creationId xmlns:a16="http://schemas.microsoft.com/office/drawing/2014/main" id="{4869D3B0-617B-8FB5-4533-DF177E08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5953" y="4238737"/>
              <a:ext cx="2709582" cy="25289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EDB167-DAC4-55AA-8FC3-718FA75DA89E}"/>
                </a:ext>
              </a:extLst>
            </p:cNvPr>
            <p:cNvSpPr txBox="1"/>
            <p:nvPr/>
          </p:nvSpPr>
          <p:spPr>
            <a:xfrm>
              <a:off x="5578006" y="618168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0.12*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3CA13A-B2EE-4D65-67E1-EC231675BE93}"/>
              </a:ext>
            </a:extLst>
          </p:cNvPr>
          <p:cNvSpPr txBox="1"/>
          <p:nvPr/>
        </p:nvSpPr>
        <p:spPr>
          <a:xfrm>
            <a:off x="3048000" y="852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734B1A-3F1C-245D-18F0-5B7AC4407FCE}"/>
              </a:ext>
            </a:extLst>
          </p:cNvPr>
          <p:cNvSpPr txBox="1"/>
          <p:nvPr/>
        </p:nvSpPr>
        <p:spPr>
          <a:xfrm>
            <a:off x="3048000" y="3872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390080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2CE0-EDFF-4F9C-0961-9AD3EC44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23" y="0"/>
            <a:ext cx="1091353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matrices for ELA + music measures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FBDDA-037C-2015-C51F-DCE5655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32"/>
            <a:ext cx="6386336" cy="6386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447AE-7280-D081-6B18-506FA040E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8" b="12960"/>
          <a:stretch/>
        </p:blipFill>
        <p:spPr>
          <a:xfrm>
            <a:off x="6254659" y="1655766"/>
            <a:ext cx="5808173" cy="4121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23771-B655-6CFB-A610-9A1ADDFC2EA6}"/>
              </a:ext>
            </a:extLst>
          </p:cNvPr>
          <p:cNvSpPr txBox="1"/>
          <p:nvPr/>
        </p:nvSpPr>
        <p:spPr>
          <a:xfrm>
            <a:off x="1231900" y="12891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E3815-B385-0C92-F53A-18449DF5CE5D}"/>
              </a:ext>
            </a:extLst>
          </p:cNvPr>
          <p:cNvSpPr txBox="1"/>
          <p:nvPr/>
        </p:nvSpPr>
        <p:spPr>
          <a:xfrm>
            <a:off x="7027984" y="1187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1217206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58B9-412E-B46D-88D1-39CBCC17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related to both healthy + unhealthy music usage, but more strongly associated with healthy music usage across both studies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E3D4E-0931-E804-3E60-EFF529CA6E52}"/>
              </a:ext>
            </a:extLst>
          </p:cNvPr>
          <p:cNvSpPr txBox="1"/>
          <p:nvPr/>
        </p:nvSpPr>
        <p:spPr>
          <a:xfrm>
            <a:off x="81407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8BA72-AC4A-8FBB-7785-1A43D75CF1F4}"/>
              </a:ext>
            </a:extLst>
          </p:cNvPr>
          <p:cNvSpPr txBox="1"/>
          <p:nvPr/>
        </p:nvSpPr>
        <p:spPr>
          <a:xfrm>
            <a:off x="23749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pic>
        <p:nvPicPr>
          <p:cNvPr id="7" name="Picture 6" descr="A graph of a music score&#10;&#10;Description automatically generated with medium confidence">
            <a:extLst>
              <a:ext uri="{FF2B5EF4-FFF2-40B4-BE49-F238E27FC236}">
                <a16:creationId xmlns:a16="http://schemas.microsoft.com/office/drawing/2014/main" id="{993C3E30-517E-1589-0036-0F4D3EA0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09" y="1690688"/>
            <a:ext cx="5054600" cy="505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13D8B4-C6EB-18E4-3C68-80155E9E7E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6399" y="1690688"/>
            <a:ext cx="5054601" cy="5054601"/>
          </a:xfrm>
          <a:prstGeom prst="rect">
            <a:avLst/>
          </a:prstGeom>
        </p:spPr>
      </p:pic>
      <p:pic>
        <p:nvPicPr>
          <p:cNvPr id="11" name="Picture 10" descr="A graph with text on it&#10;&#10;Description automatically generated">
            <a:extLst>
              <a:ext uri="{FF2B5EF4-FFF2-40B4-BE49-F238E27FC236}">
                <a16:creationId xmlns:a16="http://schemas.microsoft.com/office/drawing/2014/main" id="{6303C63D-E044-B7FD-C26A-4683BC99C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9" t="4957" r="46716" b="88628"/>
          <a:stretch/>
        </p:blipFill>
        <p:spPr>
          <a:xfrm>
            <a:off x="2145144" y="2964873"/>
            <a:ext cx="1006890" cy="297873"/>
          </a:xfrm>
          <a:prstGeom prst="rect">
            <a:avLst/>
          </a:prstGeom>
        </p:spPr>
      </p:pic>
      <p:pic>
        <p:nvPicPr>
          <p:cNvPr id="15" name="Picture 14" descr="A graph with text on it&#10;&#10;Description automatically generated">
            <a:extLst>
              <a:ext uri="{FF2B5EF4-FFF2-40B4-BE49-F238E27FC236}">
                <a16:creationId xmlns:a16="http://schemas.microsoft.com/office/drawing/2014/main" id="{46834C41-D32A-7A24-DE42-5A6B579E5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69" t="82736" r="41124" b="6864"/>
          <a:stretch/>
        </p:blipFill>
        <p:spPr>
          <a:xfrm>
            <a:off x="3326330" y="5167312"/>
            <a:ext cx="1103659" cy="5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92B0-B777-087E-FF15-B5A5D74C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positively related to resilience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A9805-79A4-B1A6-AC97-03B2E117888E}"/>
              </a:ext>
            </a:extLst>
          </p:cNvPr>
          <p:cNvSpPr txBox="1"/>
          <p:nvPr/>
        </p:nvSpPr>
        <p:spPr>
          <a:xfrm>
            <a:off x="2432741" y="146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5BBFC-E186-2947-0ECC-C1C93285E610}"/>
              </a:ext>
            </a:extLst>
          </p:cNvPr>
          <p:cNvGrpSpPr/>
          <p:nvPr/>
        </p:nvGrpSpPr>
        <p:grpSpPr>
          <a:xfrm>
            <a:off x="739254" y="1992574"/>
            <a:ext cx="7789487" cy="4090916"/>
            <a:chOff x="739254" y="1992574"/>
            <a:chExt cx="7789487" cy="40909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BE41ED-834C-E276-A429-E3B418D47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254" y="1992574"/>
              <a:ext cx="4090916" cy="40909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AC1938-98D9-00AB-FC9F-480883F7D61E}"/>
                </a:ext>
              </a:extLst>
            </p:cNvPr>
            <p:cNvSpPr txBox="1"/>
            <p:nvPr/>
          </p:nvSpPr>
          <p:spPr>
            <a:xfrm>
              <a:off x="3741802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9D744A-6D64-D7A2-0F48-FB68E02842A9}"/>
              </a:ext>
            </a:extLst>
          </p:cNvPr>
          <p:cNvGrpSpPr/>
          <p:nvPr/>
        </p:nvGrpSpPr>
        <p:grpSpPr>
          <a:xfrm>
            <a:off x="6483282" y="1992573"/>
            <a:ext cx="7823895" cy="4090917"/>
            <a:chOff x="6483282" y="1992573"/>
            <a:chExt cx="7823895" cy="40909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A89B76-5848-267F-282F-8C7D811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83282" y="1992573"/>
              <a:ext cx="4090917" cy="40909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FCC9E-FE46-F4B4-A578-EBF1282DC4A7}"/>
                </a:ext>
              </a:extLst>
            </p:cNvPr>
            <p:cNvSpPr txBox="1"/>
            <p:nvPr/>
          </p:nvSpPr>
          <p:spPr>
            <a:xfrm>
              <a:off x="9520238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90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56BC-346A-FC20-1BDB-EC620C4B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1325563"/>
          </a:xfrm>
        </p:spPr>
        <p:txBody>
          <a:bodyPr/>
          <a:lstStyle/>
          <a:p>
            <a:r>
              <a:rPr lang="en-US" dirty="0"/>
              <a:t>AIMS relates to music usage for escapism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AEB66B-201A-04E5-7206-6A9EB6955F4F}"/>
              </a:ext>
            </a:extLst>
          </p:cNvPr>
          <p:cNvGrpSpPr/>
          <p:nvPr/>
        </p:nvGrpSpPr>
        <p:grpSpPr>
          <a:xfrm>
            <a:off x="241858" y="1499046"/>
            <a:ext cx="7263645" cy="3698810"/>
            <a:chOff x="172279" y="1491906"/>
            <a:chExt cx="7263645" cy="36988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7A5EC-CA7E-B608-A087-375DF0FD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279" y="1491906"/>
              <a:ext cx="3698810" cy="36988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9DC72-0D2B-DCC2-621D-AB2B65CBC819}"/>
                </a:ext>
              </a:extLst>
            </p:cNvPr>
            <p:cNvSpPr txBox="1"/>
            <p:nvPr/>
          </p:nvSpPr>
          <p:spPr>
            <a:xfrm>
              <a:off x="264898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0.68***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78924B-8636-3B79-621D-FDA469DFC726}"/>
              </a:ext>
            </a:extLst>
          </p:cNvPr>
          <p:cNvGrpSpPr/>
          <p:nvPr/>
        </p:nvGrpSpPr>
        <p:grpSpPr>
          <a:xfrm>
            <a:off x="4210877" y="1579595"/>
            <a:ext cx="7215810" cy="3698810"/>
            <a:chOff x="4031975" y="1579595"/>
            <a:chExt cx="7215810" cy="36988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E6DBAB-1C3F-1692-E076-DF02434A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031975" y="1579595"/>
              <a:ext cx="3698810" cy="36988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32BD63-760F-B799-C29F-1FE1D23AFE55}"/>
                </a:ext>
              </a:extLst>
            </p:cNvPr>
            <p:cNvSpPr txBox="1"/>
            <p:nvPr/>
          </p:nvSpPr>
          <p:spPr>
            <a:xfrm>
              <a:off x="6460846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0.63***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A583A1-21C7-7DE6-637E-FD36F99E793E}"/>
              </a:ext>
            </a:extLst>
          </p:cNvPr>
          <p:cNvGrpSpPr/>
          <p:nvPr/>
        </p:nvGrpSpPr>
        <p:grpSpPr>
          <a:xfrm>
            <a:off x="8204960" y="1579595"/>
            <a:ext cx="7389536" cy="3698810"/>
            <a:chOff x="8026058" y="1579595"/>
            <a:chExt cx="7389536" cy="3698810"/>
          </a:xfrm>
        </p:grpSpPr>
        <p:pic>
          <p:nvPicPr>
            <p:cNvPr id="15" name="Picture 14" descr="A graph of a self-suscesophilism&#10;&#10;Description automatically generated">
              <a:extLst>
                <a:ext uri="{FF2B5EF4-FFF2-40B4-BE49-F238E27FC236}">
                  <a16:creationId xmlns:a16="http://schemas.microsoft.com/office/drawing/2014/main" id="{3B0F92E9-6511-5FCE-8DF4-E676C885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6058" y="1579595"/>
              <a:ext cx="3698810" cy="36988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E7DE2-E6BB-A29F-EDF5-1419FB352222}"/>
                </a:ext>
              </a:extLst>
            </p:cNvPr>
            <p:cNvSpPr txBox="1"/>
            <p:nvPr/>
          </p:nvSpPr>
          <p:spPr>
            <a:xfrm>
              <a:off x="1062865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0.45***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6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AF2-39E9-2C47-4F08-6C9F8B21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related more strongly to self expansion than self suppression</a:t>
            </a:r>
          </a:p>
        </p:txBody>
      </p:sp>
      <p:pic>
        <p:nvPicPr>
          <p:cNvPr id="7" name="Picture 6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60E3991D-3776-D806-0295-89C38E2F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67948"/>
            <a:ext cx="4661452" cy="4661452"/>
          </a:xfrm>
          <a:prstGeom prst="rect">
            <a:avLst/>
          </a:prstGeom>
        </p:spPr>
      </p:pic>
      <p:pic>
        <p:nvPicPr>
          <p:cNvPr id="9" name="Picture 8" descr="A graph with text on it&#10;&#10;Description automatically generated">
            <a:extLst>
              <a:ext uri="{FF2B5EF4-FFF2-40B4-BE49-F238E27FC236}">
                <a16:creationId xmlns:a16="http://schemas.microsoft.com/office/drawing/2014/main" id="{BF6E86E3-EF7B-BAC9-98C8-403EFC10A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3" t="4954" r="45718" b="87902"/>
          <a:stretch/>
        </p:blipFill>
        <p:spPr>
          <a:xfrm>
            <a:off x="3616187" y="2424235"/>
            <a:ext cx="1465017" cy="378600"/>
          </a:xfrm>
          <a:prstGeom prst="rect">
            <a:avLst/>
          </a:prstGeom>
        </p:spPr>
      </p:pic>
      <p:pic>
        <p:nvPicPr>
          <p:cNvPr id="10" name="Picture 9" descr="A graph with text on it&#10;&#10;Description automatically generated">
            <a:extLst>
              <a:ext uri="{FF2B5EF4-FFF2-40B4-BE49-F238E27FC236}">
                <a16:creationId xmlns:a16="http://schemas.microsoft.com/office/drawing/2014/main" id="{52D8226E-263A-A346-A798-A24ECC819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3" t="83524" r="38743" b="10265"/>
          <a:stretch/>
        </p:blipFill>
        <p:spPr>
          <a:xfrm>
            <a:off x="6496879" y="5240545"/>
            <a:ext cx="1526827" cy="2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395</Words>
  <Application>Microsoft Macintosh PowerPoint</Application>
  <PresentationFormat>Widescreen</PresentationFormat>
  <Paragraphs>48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AIMS Paper Figures</vt:lpstr>
      <vt:lpstr>Results Outline</vt:lpstr>
      <vt:lpstr>ELA &amp; Mental Health Outcomes Table</vt:lpstr>
      <vt:lpstr>ELA &amp; Absorption Correlations</vt:lpstr>
      <vt:lpstr>Correlation matrices for ELA + music measures  </vt:lpstr>
      <vt:lpstr>Absorption related to both healthy + unhealthy music usage, but more strongly associated with healthy music usage across both studies</vt:lpstr>
      <vt:lpstr>Absorption positively related to resilience</vt:lpstr>
      <vt:lpstr>AIMS relates to music usage for escapism</vt:lpstr>
      <vt:lpstr>AIMS related more strongly to self expansion than self suppression</vt:lpstr>
      <vt:lpstr>Absorption into music best explains music usage for escapism scores above and beyond other music reward sensitivity measures</vt:lpstr>
      <vt:lpstr>Absorption mediates the relationship between CHAOS and resilience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AIMS Paper Figures</dc:title>
  <dc:creator>Nicholas Kathios</dc:creator>
  <cp:lastModifiedBy>Nicholas Kathios</cp:lastModifiedBy>
  <cp:revision>12</cp:revision>
  <dcterms:created xsi:type="dcterms:W3CDTF">2023-09-28T02:41:43Z</dcterms:created>
  <dcterms:modified xsi:type="dcterms:W3CDTF">2023-11-14T05:03:47Z</dcterms:modified>
</cp:coreProperties>
</file>